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4" r:id="rId43"/>
    <p:sldId id="288" r:id="rId44"/>
    <p:sldId id="289" r:id="rId45"/>
    <p:sldId id="320"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576" autoAdjust="0"/>
    <p:restoredTop sz="85206"/>
  </p:normalViewPr>
  <p:slideViewPr>
    <p:cSldViewPr snapToGrid="0" snapToObjects="1" showGuides="1">
      <p:cViewPr varScale="1">
        <p:scale>
          <a:sx n="68" d="100"/>
          <a:sy n="68" d="100"/>
        </p:scale>
        <p:origin x="45" y="17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2/23/2025</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DLaM Display" panose="020F0502020204030204" pitchFamily="2" charset="0"/>
              </a:defRPr>
            </a:lvl1pPr>
          </a:lstStyle>
          <a:p>
            <a:fld id="{A190C97C-0095-2443-AC12-FA4CBA4ACD4D}" type="slidenum">
              <a:rPr lang="en-US" smtClean="0"/>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6331"/>
          </a:xfrm>
          <a:prstGeom prst="rect">
            <a:avLst/>
          </a:prstGeom>
          <a:noFill/>
        </p:spPr>
        <p:txBody>
          <a:bodyPr wrap="square" lIns="91440" tIns="45720" rIns="91440" bIns="45720" rtlCol="0" anchor="t">
            <a:spAutoFit/>
          </a:bodyPr>
          <a:lstStyle/>
          <a:p>
            <a:r>
              <a:rPr lang="en-US" altLang="zh-CN" dirty="0">
                <a:solidFill>
                  <a:schemeClr val="bg2"/>
                </a:solidFill>
                <a:latin typeface="Abadi"/>
                <a:ea typeface="SF Pro" pitchFamily="2" charset="0"/>
                <a:cs typeface="SF Pro" pitchFamily="2" charset="0"/>
              </a:rPr>
              <a:t>Eduardo Véliz Quintero</a:t>
            </a:r>
          </a:p>
          <a:p>
            <a:r>
              <a:rPr lang="en-US" altLang="zh-CN">
                <a:solidFill>
                  <a:schemeClr val="bg2"/>
                </a:solidFill>
                <a:latin typeface="Abadi" panose="020B0604020104020204" pitchFamily="34" charset="0"/>
                <a:ea typeface="SF Pro" pitchFamily="2" charset="0"/>
                <a:cs typeface="SF Pro" pitchFamily="2" charset="0"/>
              </a:rPr>
              <a:t>2025-02-23</a:t>
            </a:r>
            <a:endParaRPr lang="en-US" altLang="zh-CN"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318115" y="1454436"/>
            <a:ext cx="5430160" cy="4740049"/>
          </a:xfrm>
          <a:prstGeom prst="rect">
            <a:avLst/>
          </a:prstGeom>
        </p:spPr>
        <p:txBody>
          <a:bodyPr/>
          <a:lstStyle/>
          <a:p>
            <a:r>
              <a:rPr lang="en-US" sz="2200" dirty="0">
                <a:solidFill>
                  <a:schemeClr val="accent3">
                    <a:lumMod val="25000"/>
                  </a:schemeClr>
                </a:solidFill>
                <a:latin typeface="ADLaM Display" panose="020F0502020204030204" pitchFamily="2" charset="0"/>
              </a:rPr>
              <a:t>We performed exploratory data analysis and determined the training labels.</a:t>
            </a:r>
          </a:p>
          <a:p>
            <a:r>
              <a:rPr lang="en-US" sz="2200" dirty="0">
                <a:solidFill>
                  <a:schemeClr val="accent3">
                    <a:lumMod val="25000"/>
                  </a:schemeClr>
                </a:solidFill>
                <a:latin typeface="ADLaM Display" panose="020F0502020204030204" pitchFamily="2" charset="0"/>
              </a:rPr>
              <a:t>We calculated the number of launches at each site, and the number and occurrence of each orbits</a:t>
            </a:r>
          </a:p>
          <a:p>
            <a:r>
              <a:rPr lang="en-US" sz="2200" dirty="0">
                <a:solidFill>
                  <a:schemeClr val="accent3">
                    <a:lumMod val="25000"/>
                  </a:schemeClr>
                </a:solidFill>
                <a:latin typeface="ADLaM Display" panose="020F0502020204030204" pitchFamily="2" charset="0"/>
              </a:rPr>
              <a:t>We created landing outcome label from outcome column and exported the results to csv.</a:t>
            </a:r>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Data Wrangling</a:t>
            </a:r>
          </a:p>
        </p:txBody>
      </p:sp>
      <p:sp>
        <p:nvSpPr>
          <p:cNvPr id="6" name="Content Placeholder 4"/>
          <p:cNvSpPr txBox="1"/>
          <p:nvPr/>
        </p:nvSpPr>
        <p:spPr>
          <a:xfrm>
            <a:off x="770011"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3"/>
          <a:stretch>
            <a:fillRect/>
          </a:stretch>
        </p:blipFill>
        <p:spPr>
          <a:xfrm>
            <a:off x="6268360" y="2441905"/>
            <a:ext cx="3480034" cy="276510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DLaM Display" panose="020F0502020204030204" pitchFamily="2" charset="0"/>
              </a:rPr>
              <a:t>We explored the data by visualizing the relationship between flight number and launch Site, payload and launch site, success rate of each orbit type, flight number and orbit type, the launch success yearly trend. </a:t>
            </a: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EDA with Data Visualization</a:t>
            </a: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endParaRPr lang="en-US" sz="2200" dirty="0">
              <a:solidFill>
                <a:schemeClr val="accent3">
                  <a:lumMod val="25000"/>
                </a:schemeClr>
              </a:solidFill>
              <a:latin typeface="ADLaM Display" panose="020F0502020204030204" pitchFamily="2" charset="0"/>
            </a:endParaRPr>
          </a:p>
        </p:txBody>
      </p:sp>
      <p:pic>
        <p:nvPicPr>
          <p:cNvPr id="7" name="Picture 6"/>
          <p:cNvPicPr>
            <a:picLocks noChangeAspect="1"/>
          </p:cNvPicPr>
          <p:nvPr/>
        </p:nvPicPr>
        <p:blipFill>
          <a:blip r:embed="rId3">
            <a:grayscl/>
          </a:blip>
          <a:stretch>
            <a:fillRect/>
          </a:stretch>
        </p:blipFill>
        <p:spPr>
          <a:xfrm>
            <a:off x="6434659" y="4384028"/>
            <a:ext cx="4331472" cy="2388325"/>
          </a:xfrm>
          <a:prstGeom prst="rect">
            <a:avLst/>
          </a:prstGeom>
        </p:spPr>
      </p:pic>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Effect>
                      <a14:saturation sat="0"/>
                    </a14:imgEffect>
                  </a14:imgLayer>
                </a14:imgProps>
              </a:ext>
            </a:extLst>
          </a:blip>
          <a:stretch>
            <a:fillRect/>
          </a:stretch>
        </p:blipFill>
        <p:spPr>
          <a:xfrm>
            <a:off x="6501117" y="1495703"/>
            <a:ext cx="4198556" cy="23993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DLaM Display" panose="020F0502020204030204" pitchFamily="2" charset="0"/>
              </a:rPr>
              <a:t>We loaded the SpaceX dataset into a PostgreSQL database without leaving the </a:t>
            </a:r>
            <a:r>
              <a:rPr lang="en-US" sz="2200" dirty="0" err="1">
                <a:solidFill>
                  <a:schemeClr val="accent3">
                    <a:lumMod val="25000"/>
                  </a:schemeClr>
                </a:solidFill>
                <a:latin typeface="ADLaM Display" panose="020F0502020204030204" pitchFamily="2" charset="0"/>
              </a:rPr>
              <a:t>jupyter</a:t>
            </a:r>
            <a:r>
              <a:rPr lang="en-US" sz="2200" dirty="0">
                <a:solidFill>
                  <a:schemeClr val="accent3">
                    <a:lumMod val="25000"/>
                  </a:schemeClr>
                </a:solidFill>
                <a:latin typeface="ADLaM Display" panose="020F0502020204030204" pitchFamily="2" charset="0"/>
              </a:rPr>
              <a:t> notebook.</a:t>
            </a:r>
          </a:p>
          <a:p>
            <a:pPr>
              <a:lnSpc>
                <a:spcPct val="100000"/>
              </a:lnSpc>
              <a:spcBef>
                <a:spcPts val="1400"/>
              </a:spcBef>
            </a:pPr>
            <a:r>
              <a:rPr lang="en-US" sz="2200" dirty="0">
                <a:solidFill>
                  <a:schemeClr val="accent3">
                    <a:lumMod val="25000"/>
                  </a:schemeClr>
                </a:solidFill>
                <a:latin typeface="ADLaM Display" panose="020F0502020204030204" pitchFamily="2" charset="0"/>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DLaM Display" panose="020F0502020204030204" pitchFamily="2" charset="0"/>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DLaM Display" panose="020F0502020204030204" pitchFamily="2" charset="0"/>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DLaM Display" panose="020F0502020204030204" pitchFamily="2" charset="0"/>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DLaM Display" panose="020F0502020204030204" pitchFamily="2" charset="0"/>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DLaM Display" panose="020F0502020204030204" pitchFamily="2" charset="0"/>
              </a:rPr>
              <a:t>The failed landing outcomes in drone ship, their booster version and launch site names.</a:t>
            </a:r>
            <a:endParaRPr lang="en-US" sz="2200" dirty="0">
              <a:solidFill>
                <a:schemeClr val="accent3">
                  <a:lumMod val="25000"/>
                </a:schemeClr>
              </a:solidFill>
              <a:latin typeface="ADLaM Display" panose="020F0502020204030204" pitchFamily="2" charset="0"/>
            </a:endParaRPr>
          </a:p>
          <a:p>
            <a:pPr marL="0" indent="0">
              <a:lnSpc>
                <a:spcPct val="100000"/>
              </a:lnSpc>
              <a:spcBef>
                <a:spcPts val="1400"/>
              </a:spcBef>
              <a:buNone/>
            </a:pPr>
            <a:endParaRPr lang="en-US" sz="2200" dirty="0">
              <a:solidFill>
                <a:schemeClr val="accent3">
                  <a:lumMod val="25000"/>
                </a:schemeClr>
              </a:solidFill>
              <a:latin typeface="ADLaM Display" panose="020F0502020204030204" pitchFamily="2" charset="0"/>
            </a:endParaRPr>
          </a:p>
          <a:p>
            <a:pPr marL="0" indent="0">
              <a:lnSpc>
                <a:spcPct val="100000"/>
              </a:lnSpc>
              <a:spcBef>
                <a:spcPts val="1400"/>
              </a:spcBef>
              <a:buNone/>
            </a:pP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endParaRPr lang="en-US" sz="2200" dirty="0">
              <a:solidFill>
                <a:schemeClr val="accent3">
                  <a:lumMod val="25000"/>
                </a:schemeClr>
              </a:solidFill>
              <a:latin typeface="ADLaM Display" panose="020F0502020204030204" pitchFamily="2"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DLaM Display" panose="020F0502020204030204" pitchFamily="2"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DLaM Display" panose="020F0502020204030204" pitchFamily="2"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DLaM Display" panose="020F0502020204030204" pitchFamily="2"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DLaM Display" panose="020F0502020204030204" pitchFamily="2"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DLaM Display" panose="020F0502020204030204" pitchFamily="2"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DLaM Display" panose="020F0502020204030204" pitchFamily="2" charset="0"/>
              </a:rPr>
              <a:t>Do launch sites keep certain distance away from cities.</a:t>
            </a: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altLang="zh-CN" dirty="0"/>
              <a:t>We built an interactive dashboard with Plotly Dash, and we used it to create a few cool visual aids. First, we created a pie chart that showed the total number of launches for a specific site. Then, we created a scatter graph that showed the relationship between Outcome and Payload Mass (in kilograms) for different booster versions.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Build a Dashboard with Plotly Dash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altLang="zh-CN" dirty="0"/>
              <a:t>We used NumPy and Pandas to load the data, then we transformed it and split it into training and testing sets.We built a few machine learning models and tuned different hyperparameters using GridSearchCV.We used accuracy as the metric for our model and improved the model using feature engineering and algorithm tuning.We found the best performing classification model.</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Predictive Analysis (Classification)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DLaM Display" panose="020F0502020204030204" pitchFamily="2" charset="0"/>
              </a:rPr>
              <a:t>Exploratory data analysis results</a:t>
            </a:r>
          </a:p>
          <a:p>
            <a:pPr>
              <a:lnSpc>
                <a:spcPct val="100000"/>
              </a:lnSpc>
              <a:spcBef>
                <a:spcPts val="1400"/>
              </a:spcBef>
            </a:pPr>
            <a:r>
              <a:rPr lang="en-US" sz="2200" dirty="0">
                <a:solidFill>
                  <a:schemeClr val="accent3">
                    <a:lumMod val="25000"/>
                  </a:schemeClr>
                </a:solidFill>
                <a:latin typeface="ADLaM Display" panose="020F0502020204030204" pitchFamily="2" charset="0"/>
              </a:rPr>
              <a:t>Interactive analytics demo in screenshots</a:t>
            </a:r>
          </a:p>
          <a:p>
            <a:pPr>
              <a:lnSpc>
                <a:spcPct val="100000"/>
              </a:lnSpc>
              <a:spcBef>
                <a:spcPts val="1400"/>
              </a:spcBef>
            </a:pPr>
            <a:r>
              <a:rPr lang="en-US" sz="2200" dirty="0">
                <a:solidFill>
                  <a:schemeClr val="accent3">
                    <a:lumMod val="25000"/>
                  </a:schemeClr>
                </a:solidFill>
                <a:latin typeface="ADLaM Display" panose="020F0502020204030204" pitchFamily="2" charset="0"/>
              </a:rPr>
              <a:t>Predictive analysis results</a:t>
            </a: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p:cNvSpPr>
            <a:spLocks noGrp="1"/>
          </p:cNvSpPr>
          <p:nvPr>
            <p:ph type="body" sz="half" idx="4294967295"/>
          </p:nvPr>
        </p:nvSpPr>
        <p:spPr>
          <a:xfrm>
            <a:off x="799500" y="1582664"/>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DLaM Display" panose="020F0502020204030204" pitchFamily="2"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DLaM Display" panose="020F0502020204030204" pitchFamily="2"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Flight Number vs. Launch Site</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378477" y="3024554"/>
            <a:ext cx="11565987" cy="299343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txBox="1"/>
          <p:nvPr/>
        </p:nvSpPr>
        <p:spPr>
          <a:xfrm>
            <a:off x="239360" y="-566356"/>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DLaM Display" panose="020F0502020204030204" pitchFamily="2" charset="0"/>
                <a:ea typeface="+mj-ea"/>
                <a:cs typeface="+mj-cs"/>
              </a:rPr>
              <a:t>Payload vs. Launch Site</a:t>
            </a:r>
          </a:p>
        </p:txBody>
      </p:sp>
      <p:pic>
        <p:nvPicPr>
          <p:cNvPr id="6" name="Picture 5"/>
          <p:cNvPicPr>
            <a:picLocks noChangeAspect="1"/>
          </p:cNvPicPr>
          <p:nvPr/>
        </p:nvPicPr>
        <p:blipFill>
          <a:blip r:embed="rId2"/>
          <a:stretch>
            <a:fillRect/>
          </a:stretch>
        </p:blipFill>
        <p:spPr>
          <a:xfrm>
            <a:off x="4015684" y="3515516"/>
            <a:ext cx="6872235" cy="2406755"/>
          </a:xfrm>
          <a:prstGeom prst="rect">
            <a:avLst/>
          </a:prstGeom>
        </p:spPr>
      </p:pic>
      <p:pic>
        <p:nvPicPr>
          <p:cNvPr id="10" name="Picture 9"/>
          <p:cNvPicPr>
            <a:picLocks noChangeAspect="1"/>
          </p:cNvPicPr>
          <p:nvPr/>
        </p:nvPicPr>
        <p:blipFill>
          <a:blip r:embed="rId3">
            <a:duotone>
              <a:prstClr val="black"/>
              <a:schemeClr val="tx2">
                <a:tint val="45000"/>
                <a:satMod val="400000"/>
              </a:schemeClr>
            </a:duotone>
          </a:blip>
          <a:stretch>
            <a:fillRect/>
          </a:stretch>
        </p:blipFill>
        <p:spPr>
          <a:xfrm>
            <a:off x="577159" y="1370810"/>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3820551" y="1438135"/>
            <a:ext cx="7737925" cy="45873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3200" dirty="0">
                <a:solidFill>
                  <a:schemeClr val="accent3">
                    <a:lumMod val="25000"/>
                  </a:schemeClr>
                </a:solidFill>
                <a:latin typeface="ADLaM Display" panose="020F0502020204030204" pitchFamily="2" charset="0"/>
              </a:rPr>
              <a:t>Executive Summary</a:t>
            </a:r>
          </a:p>
          <a:p>
            <a:pPr>
              <a:lnSpc>
                <a:spcPct val="100000"/>
              </a:lnSpc>
              <a:spcBef>
                <a:spcPts val="1400"/>
              </a:spcBef>
            </a:pPr>
            <a:r>
              <a:rPr lang="en-US" sz="3200" dirty="0">
                <a:solidFill>
                  <a:schemeClr val="accent3">
                    <a:lumMod val="25000"/>
                  </a:schemeClr>
                </a:solidFill>
                <a:latin typeface="ADLaM Display" panose="020F0502020204030204" pitchFamily="2" charset="0"/>
              </a:rPr>
              <a:t>Introduction</a:t>
            </a:r>
          </a:p>
          <a:p>
            <a:pPr>
              <a:lnSpc>
                <a:spcPct val="100000"/>
              </a:lnSpc>
              <a:spcBef>
                <a:spcPts val="1400"/>
              </a:spcBef>
            </a:pPr>
            <a:r>
              <a:rPr lang="en-US" sz="3200" dirty="0">
                <a:solidFill>
                  <a:schemeClr val="accent3">
                    <a:lumMod val="25000"/>
                  </a:schemeClr>
                </a:solidFill>
                <a:latin typeface="ADLaM Display" panose="020F0502020204030204" pitchFamily="2" charset="0"/>
              </a:rPr>
              <a:t>Methodology</a:t>
            </a:r>
          </a:p>
          <a:p>
            <a:pPr>
              <a:lnSpc>
                <a:spcPct val="100000"/>
              </a:lnSpc>
              <a:spcBef>
                <a:spcPts val="1400"/>
              </a:spcBef>
            </a:pPr>
            <a:r>
              <a:rPr lang="en-US" sz="3200" dirty="0">
                <a:solidFill>
                  <a:schemeClr val="accent3">
                    <a:lumMod val="25000"/>
                  </a:schemeClr>
                </a:solidFill>
                <a:latin typeface="ADLaM Display" panose="020F0502020204030204" pitchFamily="2" charset="0"/>
              </a:rPr>
              <a:t>Results</a:t>
            </a:r>
          </a:p>
          <a:p>
            <a:pPr>
              <a:lnSpc>
                <a:spcPct val="100000"/>
              </a:lnSpc>
              <a:spcBef>
                <a:spcPts val="1400"/>
              </a:spcBef>
            </a:pPr>
            <a:r>
              <a:rPr lang="en-US" sz="3200" dirty="0">
                <a:solidFill>
                  <a:schemeClr val="accent3">
                    <a:lumMod val="25000"/>
                  </a:schemeClr>
                </a:solidFill>
                <a:latin typeface="ADLaM Display" panose="020F0502020204030204" pitchFamily="2" charset="0"/>
              </a:rPr>
              <a:t>Conclusion</a:t>
            </a:r>
          </a:p>
          <a:p>
            <a:pPr>
              <a:lnSpc>
                <a:spcPct val="100000"/>
              </a:lnSpc>
              <a:spcBef>
                <a:spcPts val="1400"/>
              </a:spcBef>
            </a:pPr>
            <a:r>
              <a:rPr lang="en-US" sz="3200" dirty="0">
                <a:solidFill>
                  <a:schemeClr val="accent3">
                    <a:lumMod val="25000"/>
                  </a:schemeClr>
                </a:solidFill>
                <a:latin typeface="ADLaM Display" panose="020F0502020204030204" pitchFamily="2" charset="0"/>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                                                   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DLaM Display" panose="020F0502020204030204" pitchFamily="2" charset="0"/>
                <a:ea typeface="+mj-ea"/>
                <a:cs typeface="+mj-cs"/>
              </a:rPr>
              <a:t>Success Rate vs. Orbit Type</a:t>
            </a:r>
          </a:p>
        </p:txBody>
      </p:sp>
      <p:sp>
        <p:nvSpPr>
          <p:cNvPr id="3" name="Content Placeholder 2"/>
          <p:cNvSpPr>
            <a:spLocks noGrp="1"/>
          </p:cNvSpPr>
          <p:nvPr>
            <p:ph type="body" sz="half" idx="4294967295"/>
          </p:nvPr>
        </p:nvSpPr>
        <p:spPr>
          <a:xfrm>
            <a:off x="687434" y="1288973"/>
            <a:ext cx="9844422" cy="473522"/>
          </a:xfrm>
          <a:prstGeom prst="rect">
            <a:avLst/>
          </a:prstGeom>
        </p:spPr>
        <p:txBody>
          <a:bodyPr vert="horz" lIns="91440" tIns="45720" rIns="91440" bIns="45720" rtlCol="0">
            <a:normAutofit fontScale="92500"/>
          </a:bodyPr>
          <a:lstStyle/>
          <a:p>
            <a:pPr>
              <a:spcBef>
                <a:spcPts val="1400"/>
              </a:spcBef>
            </a:pPr>
            <a:r>
              <a:rPr lang="en-US" sz="2200" dirty="0">
                <a:latin typeface="ADLaM Display" panose="020F0502020204030204" pitchFamily="2" charset="0"/>
              </a:rPr>
              <a:t>From the plot, we can see that ES-L1, GEO, HEO, SSO, VLEO had the most success rate.</a:t>
            </a:r>
          </a:p>
          <a:p>
            <a:pPr>
              <a:spcBef>
                <a:spcPts val="1400"/>
              </a:spcBef>
            </a:pPr>
            <a:endParaRPr lang="en-US" sz="2000" dirty="0"/>
          </a:p>
        </p:txBody>
      </p:sp>
      <p:grpSp>
        <p:nvGrpSpPr>
          <p:cNvPr id="12" name="Group 11"/>
          <p:cNvGrpSpPr>
            <a:grpSpLocks noGrp="1" noUngrp="1" noRot="1" noChangeAspect="1" noMove="1" noResize="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865365" y="2172824"/>
            <a:ext cx="7333773" cy="3832926"/>
          </a:xfrm>
          <a:prstGeom prst="rect">
            <a:avLst/>
          </a:prstGeom>
        </p:spPr>
      </p:pic>
      <p:grpSp>
        <p:nvGrpSpPr>
          <p:cNvPr id="16" name="Group 15"/>
          <p:cNvGrpSpPr>
            <a:grpSpLocks noGrp="1" noUngrp="1" noRot="1" noChangeAspect="1" noMove="1" noResize="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t>20</a:t>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DLaM Display" panose="020F0502020204030204" pitchFamily="2" charset="0"/>
              </a:rPr>
              <a:t>The plot below shows the Flight Number vs. Orbit type. We observe that in the LEO orbit, success are relate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DLaM Display" panose="020F0502020204030204" pitchFamily="2" charset="0"/>
            </a:endParaRPr>
          </a:p>
          <a:p>
            <a:pPr marL="0" indent="0">
              <a:lnSpc>
                <a:spcPct val="100000"/>
              </a:lnSpc>
              <a:spcBef>
                <a:spcPts val="1400"/>
              </a:spcBef>
              <a:buNone/>
            </a:pPr>
            <a:endParaRPr lang="en-US" sz="2200" dirty="0">
              <a:solidFill>
                <a:schemeClr val="accent3">
                  <a:lumMod val="25000"/>
                </a:schemeClr>
              </a:solidFill>
              <a:latin typeface="ADLaM Display" panose="020F0502020204030204" pitchFamily="2"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Flight Number vs. Orbit Type</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1853076" y="3610839"/>
            <a:ext cx="8145075" cy="207486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DLaM Display" panose="020F0502020204030204" pitchFamily="2"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DLaM Display" panose="020F0502020204030204" pitchFamily="2"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Payload vs. Orbit Type</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DLaM Display" panose="020F0502020204030204" pitchFamily="2" charset="0"/>
                <a:ea typeface="+mj-ea"/>
                <a:cs typeface="+mj-cs"/>
              </a:rPr>
              <a:t>Launch Success Yearly Trend</a:t>
            </a:r>
          </a:p>
        </p:txBody>
      </p:sp>
      <p:sp>
        <p:nvSpPr>
          <p:cNvPr id="3" name="Content Placeholder 2"/>
          <p:cNvSpPr>
            <a:spLocks noGrp="1"/>
          </p:cNvSpPr>
          <p:nvPr>
            <p:ph type="body" sz="half" idx="4294967295"/>
          </p:nvPr>
        </p:nvSpPr>
        <p:spPr>
          <a:xfrm>
            <a:off x="6553440" y="3499586"/>
            <a:ext cx="4008384" cy="2017581"/>
          </a:xfrm>
          <a:prstGeom prst="rect">
            <a:avLst/>
          </a:prstGeom>
        </p:spPr>
        <p:txBody>
          <a:bodyPr vert="horz" lIns="91440" tIns="45720" rIns="91440" bIns="45720" rtlCol="0">
            <a:normAutofit/>
          </a:bodyPr>
          <a:lstStyle/>
          <a:p>
            <a:pPr>
              <a:spcBef>
                <a:spcPts val="1400"/>
              </a:spcBef>
            </a:pPr>
            <a:r>
              <a:rPr lang="en-US" sz="2200" dirty="0">
                <a:latin typeface="ADLaM Display" panose="020F0502020204030204" pitchFamily="2" charset="0"/>
              </a:rPr>
              <a:t>From the plot, we can observe that success rate since 2013 kept on increasing till 2020.</a:t>
            </a:r>
          </a:p>
          <a:p>
            <a:pPr>
              <a:spcBef>
                <a:spcPts val="1400"/>
              </a:spcBef>
            </a:pPr>
            <a:endParaRPr lang="en-US" sz="2000" dirty="0"/>
          </a:p>
        </p:txBody>
      </p:sp>
      <p:grpSp>
        <p:nvGrpSpPr>
          <p:cNvPr id="12" name="Group 11"/>
          <p:cNvGrpSpPr>
            <a:grpSpLocks noGrp="1" noUngrp="1" noRot="1" noChangeAspect="1" noMove="1" noResize="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Ungrp="1" noRot="1" noChangeAspect="1" noMove="1" noResize="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t>23</a:t>
            </a:fld>
            <a:endParaRPr lang="en-US" sz="1200">
              <a:solidFill>
                <a:schemeClr val="tx1">
                  <a:tint val="75000"/>
                </a:schemeClr>
              </a:solidFill>
              <a:latin typeface="+mn-lt"/>
            </a:endParaRPr>
          </a:p>
        </p:txBody>
      </p:sp>
      <p:pic>
        <p:nvPicPr>
          <p:cNvPr id="15" name="Picture 14"/>
          <p:cNvPicPr>
            <a:picLocks noChangeAspect="1"/>
          </p:cNvPicPr>
          <p:nvPr/>
        </p:nvPicPr>
        <p:blipFill>
          <a:blip r:embed="rId2"/>
          <a:stretch>
            <a:fillRect/>
          </a:stretch>
        </p:blipFill>
        <p:spPr>
          <a:xfrm>
            <a:off x="1471427" y="3186251"/>
            <a:ext cx="4624591" cy="264286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DLaM Display" panose="020F0502020204030204" pitchFamily="2" charset="0"/>
                <a:ea typeface="+mn-ea"/>
                <a:cs typeface="+mn-cs"/>
              </a:rPr>
              <a:t>All Launch Site Names</a:t>
            </a:r>
          </a:p>
        </p:txBody>
      </p:sp>
      <p:sp>
        <p:nvSpPr>
          <p:cNvPr id="3" name="Content Placeholder 2"/>
          <p:cNvSpPr>
            <a:spLocks noGrp="1"/>
          </p:cNvSpPr>
          <p:nvPr>
            <p:ph type="body" sz="half" idx="4294967295"/>
          </p:nvPr>
        </p:nvSpPr>
        <p:spPr>
          <a:xfrm>
            <a:off x="772941" y="2815890"/>
            <a:ext cx="4008384" cy="1785607"/>
          </a:xfrm>
          <a:prstGeom prst="rect">
            <a:avLst/>
          </a:prstGeom>
        </p:spPr>
        <p:txBody>
          <a:bodyPr vert="horz" lIns="91440" tIns="45720" rIns="91440" bIns="45720" rtlCol="0">
            <a:normAutofit/>
          </a:bodyPr>
          <a:lstStyle/>
          <a:p>
            <a:pPr>
              <a:spcBef>
                <a:spcPts val="1400"/>
              </a:spcBef>
            </a:pPr>
            <a:r>
              <a:rPr lang="en-US" sz="2200" dirty="0">
                <a:latin typeface="ADLaM Display" panose="020F0502020204030204" pitchFamily="2" charset="0"/>
              </a:rPr>
              <a:t>We used the key word </a:t>
            </a:r>
            <a:r>
              <a:rPr lang="en-US" sz="2200" b="1" dirty="0">
                <a:latin typeface="ADLaM Display" panose="020F0502020204030204" pitchFamily="2" charset="0"/>
              </a:rPr>
              <a:t>DISTINCT</a:t>
            </a:r>
            <a:r>
              <a:rPr lang="en-US" sz="2200" dirty="0">
                <a:latin typeface="ADLaM Display" panose="020F0502020204030204" pitchFamily="2" charset="0"/>
              </a:rPr>
              <a:t> to show only unique launch sites from the SpaceX data.</a:t>
            </a:r>
          </a:p>
          <a:p>
            <a:pPr>
              <a:spcBef>
                <a:spcPts val="1400"/>
              </a:spcBef>
            </a:pPr>
            <a:endParaRPr lang="en-US" sz="2000" dirty="0"/>
          </a:p>
        </p:txBody>
      </p:sp>
      <p:grpSp>
        <p:nvGrpSpPr>
          <p:cNvPr id="25" name="Group 24"/>
          <p:cNvGrpSpPr>
            <a:grpSpLocks noGrp="1" noUngrp="1" noRot="1" noChangeAspect="1" noMove="1" noResize="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p:cNvGrpSpPr>
            <a:grpSpLocks noGrp="1" noUngrp="1" noRot="1" noChangeAspect="1" noMove="1" noResize="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t>24</a:t>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DLaM Display" panose="020F0502020204030204" pitchFamily="2" charset="0"/>
              </a:rPr>
              <a:t>We used the query above to display 5 records where launch sites begin with `CCA`</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Launch Site Names Begin with 'CCA'</a:t>
            </a:r>
          </a:p>
        </p:txBody>
      </p:sp>
      <p:pic>
        <p:nvPicPr>
          <p:cNvPr id="6" name="Picture 5"/>
          <p:cNvPicPr>
            <a:picLocks noChangeAspect="1"/>
          </p:cNvPicPr>
          <p:nvPr/>
        </p:nvPicPr>
        <p:blipFill>
          <a:blip r:embed="rId3"/>
          <a:stretch>
            <a:fillRect/>
          </a:stretch>
        </p:blipFill>
        <p:spPr>
          <a:xfrm>
            <a:off x="1586039" y="3241731"/>
            <a:ext cx="7351328" cy="213109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DLaM Display" panose="020F0502020204030204" pitchFamily="2" charset="0"/>
              </a:rPr>
              <a:t>We calculated the total payload carried by boosters from NASA as 45596 using the query below</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Total Payload Mass</a:t>
            </a:r>
          </a:p>
        </p:txBody>
      </p:sp>
      <p:pic>
        <p:nvPicPr>
          <p:cNvPr id="6" name="Picture 5"/>
          <p:cNvPicPr>
            <a:picLocks noChangeAspect="1"/>
          </p:cNvPicPr>
          <p:nvPr/>
        </p:nvPicPr>
        <p:blipFill>
          <a:blip r:embed="rId3"/>
          <a:stretch>
            <a:fillRect/>
          </a:stretch>
        </p:blipFill>
        <p:spPr>
          <a:xfrm>
            <a:off x="3862390" y="2920921"/>
            <a:ext cx="7194134" cy="285440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rgbClr val="0B49CB"/>
                </a:solidFill>
                <a:latin typeface="ADLaM Display" panose="020F0502020204030204" pitchFamily="2" charset="0"/>
                <a:ea typeface="+mj-ea"/>
                <a:cs typeface="+mj-cs"/>
              </a:rPr>
              <a:t>Average Payload Mass by F9 v1.1</a:t>
            </a: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1800" dirty="0">
                <a:latin typeface="ADLaM Display" panose="020F0502020204030204" pitchFamily="2" charset="0"/>
              </a:rPr>
              <a:t>We calculated the average payload mass carried by booster version F9 v1.1 as 2928.4</a:t>
            </a:r>
          </a:p>
          <a:p>
            <a:pPr>
              <a:spcBef>
                <a:spcPts val="1400"/>
              </a:spcBef>
            </a:pPr>
            <a:endParaRPr lang="en-US" sz="12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251557" y="2251524"/>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t>27</a:t>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DLaM Display" panose="020F0502020204030204" pitchFamily="2" charset="0"/>
                <a:ea typeface="+mj-ea"/>
                <a:cs typeface="+mj-cs"/>
              </a:rPr>
              <a:t>First Successful Ground Landing Date</a:t>
            </a:r>
          </a:p>
        </p:txBody>
      </p:sp>
      <p:sp>
        <p:nvSpPr>
          <p:cNvPr id="5" name="Content Placeholder 4"/>
          <p:cNvSpPr>
            <a:spLocks noGrp="1"/>
          </p:cNvSpPr>
          <p:nvPr>
            <p:ph idx="4294967295"/>
          </p:nvPr>
        </p:nvSpPr>
        <p:spPr>
          <a:xfrm>
            <a:off x="643468" y="1782981"/>
            <a:ext cx="9309735" cy="4393982"/>
          </a:xfrm>
          <a:prstGeom prst="rect">
            <a:avLst/>
          </a:prstGeom>
        </p:spPr>
        <p:txBody>
          <a:bodyPr vert="horz" lIns="91440" tIns="45720" rIns="91440" bIns="45720" rtlCol="0">
            <a:normAutofit/>
          </a:bodyPr>
          <a:lstStyle/>
          <a:p>
            <a:pPr>
              <a:spcBef>
                <a:spcPts val="1400"/>
              </a:spcBef>
            </a:pPr>
            <a:r>
              <a:rPr lang="en-US" sz="1800" dirty="0">
                <a:latin typeface="ADLaM Display" panose="020F0502020204030204" pitchFamily="2" charset="0"/>
              </a:rPr>
              <a:t>We observed that the dates of the first successful landing outcome on ground pad was 22</a:t>
            </a:r>
            <a:r>
              <a:rPr lang="en-US" sz="1800" baseline="30000" dirty="0">
                <a:latin typeface="ADLaM Display" panose="020F0502020204030204" pitchFamily="2" charset="0"/>
              </a:rPr>
              <a:t>nd</a:t>
            </a:r>
            <a:r>
              <a:rPr lang="en-US" sz="1800" dirty="0">
                <a:latin typeface="ADLaM Display" panose="020F0502020204030204" pitchFamily="2" charset="0"/>
              </a:rPr>
              <a:t> December 2015</a:t>
            </a:r>
          </a:p>
        </p:txBody>
      </p:sp>
      <p:grpSp>
        <p:nvGrpSpPr>
          <p:cNvPr id="13" name="Group 12"/>
          <p:cNvGrpSpPr>
            <a:grpSpLocks noGrp="1" noUngrp="1" noRot="1" noChangeAspect="1" noMove="1" noResize="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2"/>
          <a:stretch>
            <a:fillRect/>
          </a:stretch>
        </p:blipFill>
        <p:spPr>
          <a:xfrm>
            <a:off x="1981769" y="2888458"/>
            <a:ext cx="6823564" cy="2721829"/>
          </a:xfrm>
          <a:prstGeom prst="rect">
            <a:avLst/>
          </a:prstGeom>
        </p:spPr>
      </p:pic>
      <p:grpSp>
        <p:nvGrpSpPr>
          <p:cNvPr id="17" name="Group 16"/>
          <p:cNvGrpSpPr>
            <a:grpSpLocks noGrp="1" noUngrp="1" noRot="1" noChangeAspect="1" noMove="1" noResize="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t>28</a:t>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Ungrp="1" noRot="1" noChangeAspect="1" noMove="1" noResize="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DLaM Display" panose="020F0502020204030204" pitchFamily="2" charset="0"/>
                <a:ea typeface="+mj-ea"/>
                <a:cs typeface="+mj-cs"/>
              </a:rPr>
              <a:t>Successful Drone Ship Landing with Payload between 4000 and 6000</a:t>
            </a:r>
          </a:p>
        </p:txBody>
      </p:sp>
      <p:pic>
        <p:nvPicPr>
          <p:cNvPr id="3" name="Picture 2"/>
          <p:cNvPicPr>
            <a:picLocks noChangeAspect="1"/>
          </p:cNvPicPr>
          <p:nvPr/>
        </p:nvPicPr>
        <p:blipFill>
          <a:blip r:embed="rId2"/>
          <a:stretch>
            <a:fillRect/>
          </a:stretch>
        </p:blipFill>
        <p:spPr>
          <a:xfrm>
            <a:off x="3320431" y="3129222"/>
            <a:ext cx="4297941" cy="2944547"/>
          </a:xfrm>
          <a:prstGeom prst="rect">
            <a:avLst/>
          </a:prstGeom>
        </p:spPr>
      </p:pic>
      <p:sp>
        <p:nvSpPr>
          <p:cNvPr id="5" name="Content Placeholder 4"/>
          <p:cNvSpPr>
            <a:spLocks noGrp="1"/>
          </p:cNvSpPr>
          <p:nvPr>
            <p:ph idx="4294967295"/>
          </p:nvPr>
        </p:nvSpPr>
        <p:spPr>
          <a:xfrm>
            <a:off x="865956" y="1623037"/>
            <a:ext cx="8221400" cy="2812893"/>
          </a:xfrm>
          <a:prstGeom prst="rect">
            <a:avLst/>
          </a:prstGeom>
        </p:spPr>
        <p:txBody>
          <a:bodyPr vert="horz" lIns="91440" tIns="45720" rIns="91440" bIns="45720" rtlCol="0">
            <a:normAutofit/>
          </a:bodyPr>
          <a:lstStyle/>
          <a:p>
            <a:pPr>
              <a:spcBef>
                <a:spcPts val="1400"/>
              </a:spcBef>
            </a:pPr>
            <a:r>
              <a:rPr lang="en-US" sz="2000" dirty="0">
                <a:latin typeface="ADLaM Display" panose="020F0502020204030204" pitchFamily="2" charset="0"/>
              </a:rPr>
              <a:t>We used the </a:t>
            </a:r>
            <a:r>
              <a:rPr lang="en-US" sz="2000" b="1" dirty="0">
                <a:latin typeface="ADLaM Display" panose="020F0502020204030204" pitchFamily="2" charset="0"/>
              </a:rPr>
              <a:t>WHERE</a:t>
            </a:r>
            <a:r>
              <a:rPr lang="en-US" sz="2000" dirty="0">
                <a:latin typeface="ADLaM Display" panose="020F0502020204030204" pitchFamily="2" charset="0"/>
              </a:rPr>
              <a:t> clause to filter for boosters which have successfully landed on drone ship and applied the </a:t>
            </a:r>
            <a:r>
              <a:rPr lang="en-US" sz="2000" b="1" dirty="0">
                <a:latin typeface="ADLaM Display" panose="020F0502020204030204" pitchFamily="2" charset="0"/>
              </a:rPr>
              <a:t>AND</a:t>
            </a:r>
            <a:r>
              <a:rPr lang="en-US" sz="2000" dirty="0">
                <a:latin typeface="ADLaM Display" panose="020F0502020204030204" pitchFamily="2" charset="0"/>
              </a:rPr>
              <a:t> condition to determine successful landing with payload mass greater than 4000 but less than 6000</a:t>
            </a: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t>29</a:t>
            </a:fld>
            <a:endParaRPr lang="en-US" sz="1200">
              <a:solidFill>
                <a:schemeClr val="tx1">
                  <a:tint val="75000"/>
                </a:schemeClr>
              </a:solidFill>
              <a:latin typeface="+mn-lt"/>
            </a:endParaRPr>
          </a:p>
        </p:txBody>
      </p:sp>
      <p:grpSp>
        <p:nvGrpSpPr>
          <p:cNvPr id="19" name="Group 18"/>
          <p:cNvGrpSpPr>
            <a:grpSpLocks noGrp="1" noUngrp="1" noRot="1" noChangeAspect="1" noMove="1" noResize="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597650" y="1708823"/>
            <a:ext cx="10687961" cy="481679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DLaM Display" panose="020F0502020204030204" pitchFamily="2" charset="0"/>
              </a:rPr>
              <a:t>Summary of methodologies</a:t>
            </a:r>
          </a:p>
          <a:p>
            <a:pPr lvl="1">
              <a:lnSpc>
                <a:spcPct val="100000"/>
              </a:lnSpc>
              <a:spcBef>
                <a:spcPts val="1400"/>
              </a:spcBef>
              <a:buFontTx/>
              <a:buChar char="-"/>
            </a:pPr>
            <a:r>
              <a:rPr lang="en-US" sz="1800" dirty="0">
                <a:solidFill>
                  <a:schemeClr val="accent3">
                    <a:lumMod val="25000"/>
                  </a:schemeClr>
                </a:solidFill>
                <a:latin typeface="ADLaM Display" panose="020F0502020204030204" pitchFamily="2" charset="0"/>
              </a:rPr>
              <a:t>Data Collection through API</a:t>
            </a:r>
          </a:p>
          <a:p>
            <a:pPr lvl="1">
              <a:lnSpc>
                <a:spcPct val="100000"/>
              </a:lnSpc>
              <a:spcBef>
                <a:spcPts val="1400"/>
              </a:spcBef>
              <a:buFontTx/>
              <a:buChar char="-"/>
            </a:pPr>
            <a:r>
              <a:rPr lang="en-US" sz="1800" dirty="0">
                <a:solidFill>
                  <a:schemeClr val="accent3">
                    <a:lumMod val="25000"/>
                  </a:schemeClr>
                </a:solidFill>
                <a:latin typeface="ADLaM Display" panose="020F0502020204030204" pitchFamily="2"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DLaM Display" panose="020F0502020204030204" pitchFamily="2" charset="0"/>
              </a:rPr>
              <a:t>Data Wrangling</a:t>
            </a:r>
          </a:p>
          <a:p>
            <a:pPr lvl="1">
              <a:lnSpc>
                <a:spcPct val="100000"/>
              </a:lnSpc>
              <a:spcBef>
                <a:spcPts val="1400"/>
              </a:spcBef>
              <a:buFontTx/>
              <a:buChar char="-"/>
            </a:pPr>
            <a:r>
              <a:rPr lang="en-US" sz="1800" dirty="0">
                <a:solidFill>
                  <a:schemeClr val="accent3">
                    <a:lumMod val="25000"/>
                  </a:schemeClr>
                </a:solidFill>
                <a:latin typeface="ADLaM Display" panose="020F0502020204030204" pitchFamily="2"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DLaM Display" panose="020F0502020204030204" pitchFamily="2"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DLaM Display" panose="020F0502020204030204" pitchFamily="2"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DLaM Display" panose="020F0502020204030204" pitchFamily="2" charset="0"/>
              </a:rPr>
              <a:t>Machine Learning Prediction</a:t>
            </a:r>
          </a:p>
        </p:txBody>
      </p:sp>
      <p:sp>
        <p:nvSpPr>
          <p:cNvPr id="19" name="Title 1"/>
          <p:cNvSpPr txBox="1"/>
          <p:nvPr/>
        </p:nvSpPr>
        <p:spPr>
          <a:xfrm>
            <a:off x="3524006"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Executive Summary</a:t>
            </a:r>
            <a:endParaRPr lang="en-US" dirty="0">
              <a:solidFill>
                <a:srgbClr val="0B49CB"/>
              </a:solidFill>
            </a:endParaRPr>
          </a:p>
        </p:txBody>
      </p:sp>
      <p:sp>
        <p:nvSpPr>
          <p:cNvPr id="3" name="文本框 2"/>
          <p:cNvSpPr txBox="1"/>
          <p:nvPr/>
        </p:nvSpPr>
        <p:spPr>
          <a:xfrm>
            <a:off x="6027811" y="1708823"/>
            <a:ext cx="6096000" cy="1800493"/>
          </a:xfrm>
          <a:prstGeom prst="rect">
            <a:avLst/>
          </a:prstGeom>
          <a:noFill/>
        </p:spPr>
        <p:txBody>
          <a:bodyPr wrap="square">
            <a:spAutoFit/>
          </a:bodyPr>
          <a:lstStyle/>
          <a:p>
            <a:pPr>
              <a:lnSpc>
                <a:spcPct val="100000"/>
              </a:lnSpc>
              <a:spcBef>
                <a:spcPts val="1400"/>
              </a:spcBef>
              <a:buFont typeface="Arial" panose="020B0604020202020204" pitchFamily="34" charset="0"/>
              <a:buChar char="•"/>
            </a:pPr>
            <a:r>
              <a:rPr lang="en-US" altLang="zh-CN" sz="2200" dirty="0">
                <a:solidFill>
                  <a:schemeClr val="accent3">
                    <a:lumMod val="25000"/>
                  </a:schemeClr>
                </a:solidFill>
                <a:latin typeface="ADLaM Display" panose="020F0502020204030204" pitchFamily="2" charset="0"/>
              </a:rPr>
              <a:t>Summary of all results</a:t>
            </a:r>
            <a:endParaRPr lang="en-US" altLang="zh-CN" sz="1800" dirty="0">
              <a:solidFill>
                <a:schemeClr val="accent3">
                  <a:lumMod val="25000"/>
                </a:schemeClr>
              </a:solidFill>
              <a:latin typeface="ADLaM Display" panose="020F0502020204030204" pitchFamily="2" charset="0"/>
            </a:endParaRPr>
          </a:p>
          <a:p>
            <a:pPr lvl="1">
              <a:lnSpc>
                <a:spcPct val="100000"/>
              </a:lnSpc>
              <a:spcBef>
                <a:spcPts val="1400"/>
              </a:spcBef>
              <a:buFontTx/>
              <a:buChar char="-"/>
            </a:pPr>
            <a:r>
              <a:rPr lang="en-US" altLang="zh-CN" sz="1800" dirty="0">
                <a:solidFill>
                  <a:schemeClr val="accent3">
                    <a:lumMod val="25000"/>
                  </a:schemeClr>
                </a:solidFill>
                <a:latin typeface="ADLaM Display" panose="020F0502020204030204" pitchFamily="2" charset="0"/>
              </a:rPr>
              <a:t>Exploratory Data Analysis result</a:t>
            </a:r>
          </a:p>
          <a:p>
            <a:pPr lvl="1">
              <a:lnSpc>
                <a:spcPct val="100000"/>
              </a:lnSpc>
              <a:spcBef>
                <a:spcPts val="1400"/>
              </a:spcBef>
              <a:buFontTx/>
              <a:buChar char="-"/>
            </a:pPr>
            <a:r>
              <a:rPr lang="en-US" altLang="zh-CN" sz="1800" dirty="0">
                <a:solidFill>
                  <a:schemeClr val="accent3">
                    <a:lumMod val="25000"/>
                  </a:schemeClr>
                </a:solidFill>
                <a:latin typeface="ADLaM Display" panose="020F0502020204030204" pitchFamily="2" charset="0"/>
              </a:rPr>
              <a:t>Interactive analytics in screenshots</a:t>
            </a:r>
          </a:p>
          <a:p>
            <a:pPr lvl="1">
              <a:lnSpc>
                <a:spcPct val="100000"/>
              </a:lnSpc>
              <a:spcBef>
                <a:spcPts val="1400"/>
              </a:spcBef>
              <a:buFontTx/>
              <a:buChar char="-"/>
            </a:pPr>
            <a:r>
              <a:rPr lang="en-US" altLang="zh-CN" sz="1800" dirty="0">
                <a:solidFill>
                  <a:schemeClr val="accent3">
                    <a:lumMod val="25000"/>
                  </a:schemeClr>
                </a:solidFill>
                <a:latin typeface="ADLaM Display" panose="020F0502020204030204" pitchFamily="2" charset="0"/>
              </a:rPr>
              <a:t>Predictive Analytics result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Ungrp="1" noRot="1" noChangeAspect="1" noMove="1" noResize="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DLaM Display" panose="020F0502020204030204" pitchFamily="2" charset="0"/>
                <a:ea typeface="+mj-ea"/>
                <a:cs typeface="+mj-cs"/>
              </a:rPr>
              <a:t>Total Number of Successful and Failure Mission Outcomes</a:t>
            </a:r>
          </a:p>
        </p:txBody>
      </p:sp>
      <p:sp>
        <p:nvSpPr>
          <p:cNvPr id="5" name="Content Placeholder 4"/>
          <p:cNvSpPr>
            <a:spLocks noGrp="1"/>
          </p:cNvSpPr>
          <p:nvPr>
            <p:ph idx="4294967295"/>
          </p:nvPr>
        </p:nvSpPr>
        <p:spPr>
          <a:xfrm>
            <a:off x="5752357" y="1577515"/>
            <a:ext cx="4004479" cy="4393982"/>
          </a:xfrm>
          <a:prstGeom prst="rect">
            <a:avLst/>
          </a:prstGeom>
        </p:spPr>
        <p:txBody>
          <a:bodyPr vert="horz" lIns="91440" tIns="45720" rIns="91440" bIns="45720" rtlCol="0">
            <a:normAutofit/>
          </a:bodyPr>
          <a:lstStyle/>
          <a:p>
            <a:pPr>
              <a:spcBef>
                <a:spcPts val="1400"/>
              </a:spcBef>
            </a:pPr>
            <a:r>
              <a:rPr lang="en-US" sz="2000" dirty="0">
                <a:latin typeface="ADLaM Display" panose="020F0502020204030204" pitchFamily="2" charset="0"/>
              </a:rPr>
              <a:t>We used wildcard like ‘%’ to filter for </a:t>
            </a:r>
            <a:r>
              <a:rPr lang="en-US" sz="2000" b="1" dirty="0">
                <a:latin typeface="ADLaM Display" panose="020F0502020204030204" pitchFamily="2" charset="0"/>
              </a:rPr>
              <a:t>WHERE</a:t>
            </a:r>
            <a:r>
              <a:rPr lang="en-US" sz="2000" dirty="0">
                <a:latin typeface="ADLaM Display" panose="020F0502020204030204" pitchFamily="2" charset="0"/>
              </a:rPr>
              <a:t> </a:t>
            </a:r>
            <a:r>
              <a:rPr lang="en-US" sz="2000" dirty="0" err="1">
                <a:latin typeface="ADLaM Display" panose="020F0502020204030204" pitchFamily="2" charset="0"/>
              </a:rPr>
              <a:t>MissionOutcome</a:t>
            </a:r>
            <a:r>
              <a:rPr lang="en-US" sz="2000" dirty="0">
                <a:latin typeface="ADLaM Display" panose="020F0502020204030204" pitchFamily="2" charset="0"/>
              </a:rPr>
              <a:t> was a success or a failure. </a:t>
            </a: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t>30</a:t>
            </a:fld>
            <a:endParaRPr lang="en-US" sz="1200">
              <a:solidFill>
                <a:schemeClr val="tx1">
                  <a:tint val="75000"/>
                </a:schemeClr>
              </a:solidFill>
              <a:latin typeface="+mn-lt"/>
            </a:endParaRPr>
          </a:p>
        </p:txBody>
      </p:sp>
      <p:grpSp>
        <p:nvGrpSpPr>
          <p:cNvPr id="19" name="Group 18"/>
          <p:cNvGrpSpPr>
            <a:grpSpLocks noGrp="1" noUngrp="1" noRot="1" noChangeAspect="1" noMove="1" noResize="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2"/>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DLaM Display" panose="020F0502020204030204" pitchFamily="2" charset="0"/>
                <a:ea typeface="+mj-ea"/>
                <a:cs typeface="+mj-cs"/>
              </a:rPr>
              <a:t>Boosters Carried Maximum Payload</a:t>
            </a: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2000" dirty="0">
                <a:latin typeface="ADLaM Display" panose="020F0502020204030204" pitchFamily="2" charset="0"/>
              </a:rPr>
              <a:t>We determined the booster that have carried the maximum payload using a subquery in the </a:t>
            </a:r>
            <a:r>
              <a:rPr lang="en-US" sz="2000" b="1" dirty="0">
                <a:latin typeface="ADLaM Display" panose="020F0502020204030204" pitchFamily="2" charset="0"/>
              </a:rPr>
              <a:t>WHERE</a:t>
            </a:r>
            <a:r>
              <a:rPr lang="en-US" sz="2000" dirty="0">
                <a:latin typeface="ADLaM Display" panose="020F0502020204030204" pitchFamily="2" charset="0"/>
              </a:rPr>
              <a:t> clause and the </a:t>
            </a:r>
            <a:r>
              <a:rPr lang="en-US" sz="2000" b="1" dirty="0">
                <a:latin typeface="ADLaM Display" panose="020F0502020204030204" pitchFamily="2" charset="0"/>
              </a:rPr>
              <a:t>MAX() </a:t>
            </a:r>
            <a:r>
              <a:rPr lang="en-US" sz="2000" dirty="0">
                <a:latin typeface="ADLaM Display" panose="020F0502020204030204" pitchFamily="2" charset="0"/>
              </a:rPr>
              <a:t>function.</a:t>
            </a:r>
          </a:p>
        </p:txBody>
      </p:sp>
      <p:pic>
        <p:nvPicPr>
          <p:cNvPr id="6" name="Picture 5"/>
          <p:cNvPicPr>
            <a:picLocks noChangeAspect="1"/>
          </p:cNvPicPr>
          <p:nvPr/>
        </p:nvPicPr>
        <p:blipFill>
          <a:blip r:embed="rId2"/>
          <a:stretch>
            <a:fillRect/>
          </a:stretch>
        </p:blipFill>
        <p:spPr>
          <a:xfrm>
            <a:off x="5884877" y="832531"/>
            <a:ext cx="4612943" cy="3713419"/>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t>31</a:t>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DLaM Display" panose="020F0502020204030204" pitchFamily="2" charset="0"/>
              </a:rPr>
              <a:t>We used a combinations of the </a:t>
            </a:r>
            <a:r>
              <a:rPr lang="en-US" sz="2000" b="1" dirty="0">
                <a:solidFill>
                  <a:schemeClr val="accent3">
                    <a:lumMod val="25000"/>
                  </a:schemeClr>
                </a:solidFill>
                <a:latin typeface="ADLaM Display" panose="020F0502020204030204" pitchFamily="2" charset="0"/>
              </a:rPr>
              <a:t>WHERE</a:t>
            </a:r>
            <a:r>
              <a:rPr lang="en-US" sz="2000" dirty="0">
                <a:solidFill>
                  <a:schemeClr val="accent3">
                    <a:lumMod val="25000"/>
                  </a:schemeClr>
                </a:solidFill>
                <a:latin typeface="ADLaM Display" panose="020F0502020204030204" pitchFamily="2" charset="0"/>
              </a:rPr>
              <a:t> clause, </a:t>
            </a:r>
            <a:r>
              <a:rPr lang="en-US" sz="2000" b="1" dirty="0">
                <a:solidFill>
                  <a:schemeClr val="accent3">
                    <a:lumMod val="25000"/>
                  </a:schemeClr>
                </a:solidFill>
                <a:latin typeface="ADLaM Display" panose="020F0502020204030204" pitchFamily="2" charset="0"/>
              </a:rPr>
              <a:t>LIKE</a:t>
            </a:r>
            <a:r>
              <a:rPr lang="en-US" sz="2000" dirty="0">
                <a:solidFill>
                  <a:schemeClr val="accent3">
                    <a:lumMod val="25000"/>
                  </a:schemeClr>
                </a:solidFill>
                <a:latin typeface="ADLaM Display" panose="020F0502020204030204" pitchFamily="2" charset="0"/>
              </a:rPr>
              <a:t>, </a:t>
            </a:r>
            <a:r>
              <a:rPr lang="en-US" sz="2000" b="1" dirty="0">
                <a:solidFill>
                  <a:schemeClr val="accent3">
                    <a:lumMod val="25000"/>
                  </a:schemeClr>
                </a:solidFill>
                <a:latin typeface="ADLaM Display" panose="020F0502020204030204" pitchFamily="2" charset="0"/>
              </a:rPr>
              <a:t>AND</a:t>
            </a:r>
            <a:r>
              <a:rPr lang="en-US" sz="2000" dirty="0">
                <a:solidFill>
                  <a:schemeClr val="accent3">
                    <a:lumMod val="25000"/>
                  </a:schemeClr>
                </a:solidFill>
                <a:latin typeface="ADLaM Display" panose="020F0502020204030204" pitchFamily="2" charset="0"/>
              </a:rPr>
              <a:t>, and </a:t>
            </a:r>
            <a:r>
              <a:rPr lang="en-US" sz="2000" b="1" dirty="0">
                <a:solidFill>
                  <a:schemeClr val="accent3">
                    <a:lumMod val="25000"/>
                  </a:schemeClr>
                </a:solidFill>
                <a:latin typeface="ADLaM Display" panose="020F0502020204030204" pitchFamily="2" charset="0"/>
              </a:rPr>
              <a:t>BETWEEN</a:t>
            </a:r>
            <a:r>
              <a:rPr lang="en-US" sz="2000" dirty="0">
                <a:solidFill>
                  <a:schemeClr val="accent3">
                    <a:lumMod val="25000"/>
                  </a:schemeClr>
                </a:solidFill>
                <a:latin typeface="ADLaM Display" panose="020F0502020204030204" pitchFamily="2" charset="0"/>
              </a:rPr>
              <a:t> conditions to filter for failed landing outcomes in drone ship, their booster versions, and launch site names for year 2015</a:t>
            </a:r>
          </a:p>
          <a:p>
            <a:pPr>
              <a:lnSpc>
                <a:spcPct val="100000"/>
              </a:lnSpc>
              <a:spcBef>
                <a:spcPts val="1400"/>
              </a:spcBef>
            </a:pPr>
            <a:endParaRPr lang="en-US" sz="2000" dirty="0">
              <a:solidFill>
                <a:schemeClr val="accent3">
                  <a:lumMod val="25000"/>
                </a:schemeClr>
              </a:solidFill>
              <a:latin typeface="ADLaM Display" panose="020F0502020204030204" pitchFamily="2"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2015 Launch Records</a:t>
            </a:r>
          </a:p>
        </p:txBody>
      </p:sp>
      <p:pic>
        <p:nvPicPr>
          <p:cNvPr id="6" name="Picture 5"/>
          <p:cNvPicPr>
            <a:picLocks noChangeAspect="1"/>
          </p:cNvPicPr>
          <p:nvPr/>
        </p:nvPicPr>
        <p:blipFill>
          <a:blip r:embed="rId3"/>
          <a:stretch>
            <a:fillRect/>
          </a:stretch>
        </p:blipFill>
        <p:spPr>
          <a:xfrm>
            <a:off x="2023304" y="3194050"/>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Ungrp="1" noRot="1" noChangeAspect="1" noMove="1" noResize="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DLaM Display" panose="020F0502020204030204" pitchFamily="2" charset="0"/>
                <a:ea typeface="+mj-ea"/>
                <a:cs typeface="+mj-cs"/>
              </a:rPr>
              <a:t>Rank Landing Outcomes Between 2010-06-04 and 2017-03-20</a:t>
            </a: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1800" dirty="0">
                <a:latin typeface="ADLaM Display" panose="020F0502020204030204" pitchFamily="2" charset="0"/>
              </a:rPr>
              <a:t>We selected Landing outcomes and the </a:t>
            </a:r>
            <a:r>
              <a:rPr lang="en-US" sz="1800" b="1" dirty="0">
                <a:latin typeface="ADLaM Display" panose="020F0502020204030204" pitchFamily="2" charset="0"/>
              </a:rPr>
              <a:t>COUNT</a:t>
            </a:r>
            <a:r>
              <a:rPr lang="en-US" sz="1800" dirty="0">
                <a:latin typeface="ADLaM Display" panose="020F0502020204030204" pitchFamily="2" charset="0"/>
              </a:rPr>
              <a:t> of landing outcomes from the data and used the </a:t>
            </a:r>
            <a:r>
              <a:rPr lang="en-US" sz="1800" b="1" dirty="0">
                <a:latin typeface="ADLaM Display" panose="020F0502020204030204" pitchFamily="2" charset="0"/>
              </a:rPr>
              <a:t>WHERE</a:t>
            </a:r>
            <a:r>
              <a:rPr lang="en-US" sz="1800" dirty="0">
                <a:latin typeface="ADLaM Display" panose="020F0502020204030204" pitchFamily="2" charset="0"/>
              </a:rPr>
              <a:t> clause to filter for landing outcomes </a:t>
            </a:r>
            <a:r>
              <a:rPr lang="en-US" sz="1800" b="1" dirty="0">
                <a:latin typeface="ADLaM Display" panose="020F0502020204030204" pitchFamily="2" charset="0"/>
              </a:rPr>
              <a:t>BETWEEN</a:t>
            </a:r>
            <a:r>
              <a:rPr lang="en-US" sz="1800" dirty="0">
                <a:latin typeface="ADLaM Display" panose="020F0502020204030204" pitchFamily="2" charset="0"/>
              </a:rPr>
              <a:t> 2010-06-04 to 2010-03-20.</a:t>
            </a:r>
          </a:p>
          <a:p>
            <a:pPr>
              <a:spcBef>
                <a:spcPts val="1400"/>
              </a:spcBef>
            </a:pPr>
            <a:r>
              <a:rPr lang="en-US" sz="1800" dirty="0">
                <a:latin typeface="ADLaM Display" panose="020F0502020204030204" pitchFamily="2" charset="0"/>
              </a:rPr>
              <a:t>We applied the </a:t>
            </a:r>
            <a:r>
              <a:rPr lang="en-US" sz="1800" b="1" dirty="0">
                <a:latin typeface="ADLaM Display" panose="020F0502020204030204" pitchFamily="2" charset="0"/>
              </a:rPr>
              <a:t>GROUP BY </a:t>
            </a:r>
            <a:r>
              <a:rPr lang="en-US" sz="1800" dirty="0">
                <a:latin typeface="ADLaM Display" panose="020F0502020204030204" pitchFamily="2" charset="0"/>
              </a:rPr>
              <a:t>clause to group the landing outcomes and the </a:t>
            </a:r>
            <a:r>
              <a:rPr lang="en-US" sz="1800" b="1" dirty="0">
                <a:latin typeface="ADLaM Display" panose="020F0502020204030204" pitchFamily="2" charset="0"/>
              </a:rPr>
              <a:t>ORDER BY </a:t>
            </a:r>
            <a:r>
              <a:rPr lang="en-US" sz="1800" dirty="0">
                <a:latin typeface="ADLaM Display" panose="020F0502020204030204" pitchFamily="2" charset="0"/>
              </a:rPr>
              <a:t>clause to order the grouped landing outcome in descending order.</a:t>
            </a:r>
          </a:p>
          <a:p>
            <a:pPr>
              <a:spcBef>
                <a:spcPts val="1400"/>
              </a:spcBef>
            </a:pPr>
            <a:endParaRPr lang="en-US" sz="18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t>33</a:t>
            </a:fld>
            <a:endParaRPr lang="en-US" sz="1200">
              <a:solidFill>
                <a:schemeClr val="tx1">
                  <a:tint val="75000"/>
                </a:schemeClr>
              </a:solidFill>
              <a:latin typeface="+mn-lt"/>
            </a:endParaRPr>
          </a:p>
        </p:txBody>
      </p:sp>
      <p:grpSp>
        <p:nvGrpSpPr>
          <p:cNvPr id="19" name="Group 18"/>
          <p:cNvGrpSpPr>
            <a:grpSpLocks noGrp="1" noUngrp="1" noRot="1" noChangeAspect="1" noMove="1" noResize="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2"/>
          <a:stretch>
            <a:fillRect/>
          </a:stretch>
        </p:blipFill>
        <p:spPr>
          <a:xfrm>
            <a:off x="1437743" y="1872104"/>
            <a:ext cx="5144611" cy="360842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p:cNvPicPr>
            <a:picLocks noGrp="1" noChangeAspect="1"/>
          </p:cNvPicPr>
          <p:nvPr>
            <p:ph idx="4294967295"/>
          </p:nvPr>
        </p:nvPicPr>
        <p:blipFill>
          <a:blip r:embed="rId3"/>
          <a:stretch>
            <a:fillRect/>
          </a:stretch>
        </p:blipFill>
        <p:spPr>
          <a:xfrm>
            <a:off x="2501615" y="2523322"/>
            <a:ext cx="7583623" cy="3401823"/>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All launch sites global map markers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p:cNvPicPr>
            <a:picLocks noGrp="1" noChangeAspect="1"/>
          </p:cNvPicPr>
          <p:nvPr>
            <p:ph idx="4294967295"/>
          </p:nvPr>
        </p:nvPicPr>
        <p:blipFill>
          <a:blip r:embed="rId3"/>
          <a:stretch>
            <a:fillRect/>
          </a:stretch>
        </p:blipFill>
        <p:spPr>
          <a:xfrm>
            <a:off x="770011" y="1359453"/>
            <a:ext cx="7557243" cy="3374257"/>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Markers showing launch sites with color labels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p:cNvPicPr>
            <a:picLocks noGrp="1" noChangeAspect="1"/>
          </p:cNvPicPr>
          <p:nvPr>
            <p:ph idx="4294967295"/>
          </p:nvPr>
        </p:nvPicPr>
        <p:blipFill>
          <a:blip r:embed="rId2"/>
          <a:stretch>
            <a:fillRect/>
          </a:stretch>
        </p:blipFill>
        <p:spPr>
          <a:xfrm>
            <a:off x="1934241" y="1936989"/>
            <a:ext cx="8323427" cy="4177117"/>
          </a:xfrm>
          <a:prstGeom prst="rect">
            <a:avLst/>
          </a:prstGeom>
        </p:spPr>
      </p:pic>
      <p:sp>
        <p:nvSpPr>
          <p:cNvPr id="8" name="Title 1"/>
          <p:cNvSpPr txBox="1"/>
          <p:nvPr/>
        </p:nvSpPr>
        <p:spPr>
          <a:xfrm>
            <a:off x="2810901" y="64850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Launch Site distance to landmarks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DLaM Display" panose="020F0502020204030204" pitchFamily="2" charset="0"/>
                <a:ea typeface="+mj-ea"/>
                <a:cs typeface="+mj-cs"/>
              </a:rPr>
              <a:t>Scatter plot of Payload vs Launch Outcome for all sites, with different payload selected in the range slider</a:t>
            </a: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2"/>
          <a:stretch>
            <a:fillRect/>
          </a:stretch>
        </p:blipFill>
        <p:spPr>
          <a:xfrm>
            <a:off x="190837" y="1388744"/>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t>39</a:t>
            </a:fld>
            <a:endParaRPr lang="en-US" sz="1200">
              <a:solidFill>
                <a:schemeClr val="tx1">
                  <a:tint val="75000"/>
                </a:schemeClr>
              </a:solidFill>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436120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Introduction</a:t>
            </a:r>
            <a:endParaRPr lang="en-US" dirty="0">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60000"/>
              </a:lnSpc>
              <a:spcBef>
                <a:spcPts val="1400"/>
              </a:spcBef>
            </a:pPr>
            <a:r>
              <a:rPr lang="en-US" sz="2200" dirty="0">
                <a:solidFill>
                  <a:schemeClr val="accent3">
                    <a:lumMod val="25000"/>
                  </a:schemeClr>
                </a:solidFill>
                <a:latin typeface="ADLaM Display" panose="020F0502020204030204" pitchFamily="2" charset="0"/>
              </a:rPr>
              <a:t>Project background and context</a:t>
            </a:r>
          </a:p>
          <a:p>
            <a:pPr marL="457200" lvl="1" indent="0" algn="just">
              <a:lnSpc>
                <a:spcPct val="160000"/>
              </a:lnSpc>
              <a:spcBef>
                <a:spcPts val="1400"/>
              </a:spcBef>
              <a:buNone/>
            </a:pPr>
            <a:r>
              <a:rPr lang="en-US" sz="1800" dirty="0">
                <a:solidFill>
                  <a:schemeClr val="accent3">
                    <a:lumMod val="25000"/>
                  </a:schemeClr>
                </a:solidFill>
                <a:latin typeface="ADLaM Display" panose="020F0502020204030204" pitchFamily="2" charset="0"/>
              </a:rPr>
              <a:t>Space X advertises Falcon 9 rocket with a cost of 62 million dollars; </a:t>
            </a:r>
          </a:p>
          <a:p>
            <a:pPr marL="457200" lvl="1" indent="0" algn="just">
              <a:lnSpc>
                <a:spcPct val="160000"/>
              </a:lnSpc>
              <a:spcBef>
                <a:spcPts val="1400"/>
              </a:spcBef>
              <a:buNone/>
            </a:pPr>
            <a:r>
              <a:rPr lang="en-US" sz="1800" dirty="0">
                <a:solidFill>
                  <a:schemeClr val="accent3">
                    <a:lumMod val="25000"/>
                  </a:schemeClr>
                </a:solidFill>
                <a:latin typeface="ADLaM Display" panose="020F0502020204030204" pitchFamily="2" charset="0"/>
              </a:rPr>
              <a:t>other providers cost upward of 165 million dollars each,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lnSpc>
                <a:spcPct val="160000"/>
              </a:lnSpc>
              <a:spcBef>
                <a:spcPts val="1400"/>
              </a:spcBef>
            </a:pPr>
            <a:r>
              <a:rPr lang="en-US" sz="2200" dirty="0">
                <a:solidFill>
                  <a:schemeClr val="accent3">
                    <a:lumMod val="25000"/>
                  </a:schemeClr>
                </a:solidFill>
                <a:latin typeface="ADLaM Display" panose="020F0502020204030204" pitchFamily="2" charset="0"/>
              </a:rPr>
              <a:t>Problems you want to find answers</a:t>
            </a:r>
          </a:p>
          <a:p>
            <a:pPr lvl="1">
              <a:lnSpc>
                <a:spcPct val="160000"/>
              </a:lnSpc>
              <a:spcBef>
                <a:spcPts val="1400"/>
              </a:spcBef>
              <a:buFontTx/>
              <a:buChar char="-"/>
            </a:pPr>
            <a:r>
              <a:rPr lang="en-US" sz="1800" dirty="0">
                <a:solidFill>
                  <a:schemeClr val="accent3">
                    <a:lumMod val="25000"/>
                  </a:schemeClr>
                </a:solidFill>
                <a:latin typeface="ADLaM Display" panose="020F0502020204030204" pitchFamily="2" charset="0"/>
              </a:rPr>
              <a:t>What factors determine </a:t>
            </a:r>
            <a:r>
              <a:rPr lang="en-US" altLang="zh-CN" sz="1800" dirty="0">
                <a:solidFill>
                  <a:schemeClr val="accent3">
                    <a:lumMod val="25000"/>
                  </a:schemeClr>
                </a:solidFill>
                <a:latin typeface="ADLaM Display" panose="020F0502020204030204" pitchFamily="2" charset="0"/>
              </a:rPr>
              <a:t>decide</a:t>
            </a:r>
            <a:r>
              <a:rPr lang="en-US" sz="1800" dirty="0">
                <a:solidFill>
                  <a:schemeClr val="accent3">
                    <a:lumMod val="25000"/>
                  </a:schemeClr>
                </a:solidFill>
                <a:latin typeface="ADLaM Display" panose="020F0502020204030204" pitchFamily="2" charset="0"/>
              </a:rPr>
              <a:t> rocket will land successfully?</a:t>
            </a:r>
          </a:p>
          <a:p>
            <a:pPr lvl="1">
              <a:lnSpc>
                <a:spcPct val="160000"/>
              </a:lnSpc>
              <a:spcBef>
                <a:spcPts val="1400"/>
              </a:spcBef>
              <a:buFontTx/>
              <a:buChar char="-"/>
            </a:pPr>
            <a:r>
              <a:rPr lang="en-US" sz="1800" dirty="0">
                <a:solidFill>
                  <a:schemeClr val="accent3">
                    <a:lumMod val="25000"/>
                  </a:schemeClr>
                </a:solidFill>
                <a:latin typeface="ADLaM Display" panose="020F0502020204030204" pitchFamily="2" charset="0"/>
              </a:rPr>
              <a:t>The interaction amongst various features that determine the success rate of a successful landing.</a:t>
            </a:r>
          </a:p>
          <a:p>
            <a:pPr lvl="1">
              <a:lnSpc>
                <a:spcPct val="160000"/>
              </a:lnSpc>
              <a:spcBef>
                <a:spcPts val="1400"/>
              </a:spcBef>
              <a:buFontTx/>
              <a:buChar char="-"/>
            </a:pPr>
            <a:r>
              <a:rPr lang="en-US" sz="1800" dirty="0">
                <a:solidFill>
                  <a:schemeClr val="accent3">
                    <a:lumMod val="25000"/>
                  </a:schemeClr>
                </a:solidFill>
                <a:latin typeface="ADLaM Display" panose="020F0502020204030204" pitchFamily="2" charset="0"/>
              </a:rPr>
              <a:t>What operating conditions needs to be </a:t>
            </a:r>
            <a:r>
              <a:rPr lang="en-US" altLang="zh-CN" sz="1800" dirty="0">
                <a:solidFill>
                  <a:schemeClr val="accent3">
                    <a:lumMod val="25000"/>
                  </a:schemeClr>
                </a:solidFill>
                <a:latin typeface="ADLaM Display" panose="020F0502020204030204" pitchFamily="2" charset="0"/>
              </a:rPr>
              <a:t>know </a:t>
            </a:r>
            <a:r>
              <a:rPr lang="en-US" sz="1800" dirty="0">
                <a:solidFill>
                  <a:schemeClr val="accent3">
                    <a:lumMod val="25000"/>
                  </a:schemeClr>
                </a:solidFill>
                <a:latin typeface="ADLaM Display" panose="020F0502020204030204" pitchFamily="2" charset="0"/>
              </a:rPr>
              <a:t>to ensure a successful landing program.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DLaM Display" panose="020F0502020204030204" pitchFamily="2" charset="0"/>
                <a:ea typeface="+mj-ea"/>
                <a:cs typeface="+mj-cs"/>
              </a:rPr>
              <a:t>Classification Accuracy</a:t>
            </a: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DLaM Display" panose="020F0502020204030204" pitchFamily="2" charset="0"/>
              </a:rPr>
              <a:t>The decision tree classifier is the model with the highest classification accuracy</a:t>
            </a:r>
          </a:p>
          <a:p>
            <a:pPr>
              <a:spcBef>
                <a:spcPts val="1400"/>
              </a:spcBef>
            </a:pPr>
            <a:endParaRPr lang="en-US" sz="1800" dirty="0"/>
          </a:p>
        </p:txBody>
      </p:sp>
      <p:pic>
        <p:nvPicPr>
          <p:cNvPr id="3" name="Picture 2"/>
          <p:cNvPicPr>
            <a:picLocks noChangeAspect="1"/>
          </p:cNvPicPr>
          <p:nvPr/>
        </p:nvPicPr>
        <p:blipFill>
          <a:blip r:embed="rId2"/>
          <a:stretch>
            <a:fillRect/>
          </a:stretch>
        </p:blipFill>
        <p:spPr>
          <a:xfrm>
            <a:off x="1839306" y="3169752"/>
            <a:ext cx="8513388" cy="2532732"/>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t>41</a:t>
            </a:fld>
            <a:endParaRPr lang="en-US" sz="1200">
              <a:solidFill>
                <a:schemeClr val="tx1">
                  <a:lumMod val="50000"/>
                  <a:lumOff val="50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DLaM Display" panose="020F0502020204030204" pitchFamily="2"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p:cNvSpPr txBox="1"/>
          <p:nvPr/>
        </p:nvSpPr>
        <p:spPr>
          <a:xfrm>
            <a:off x="3875796"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Confusion Matrix</a:t>
            </a:r>
            <a:endParaRPr lang="en-US" dirty="0">
              <a:solidFill>
                <a:srgbClr val="0B49CB"/>
              </a:solidFill>
            </a:endParaRPr>
          </a:p>
        </p:txBody>
      </p:sp>
      <p:pic>
        <p:nvPicPr>
          <p:cNvPr id="3" name="Picture 2"/>
          <p:cNvPicPr>
            <a:picLocks noChangeAspect="1"/>
          </p:cNvPicPr>
          <p:nvPr/>
        </p:nvPicPr>
        <p:blipFill>
          <a:blip r:embed="rId3"/>
          <a:stretch>
            <a:fillRect/>
          </a:stretch>
        </p:blipFill>
        <p:spPr>
          <a:xfrm>
            <a:off x="7116788" y="3731659"/>
            <a:ext cx="3726695" cy="269570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DLaM Display" panose="020F0502020204030204" pitchFamily="2" charset="0"/>
              </a:rPr>
              <a:t>We can conclude that:</a:t>
            </a:r>
          </a:p>
          <a:p>
            <a:pPr>
              <a:lnSpc>
                <a:spcPct val="100000"/>
              </a:lnSpc>
              <a:spcBef>
                <a:spcPts val="1400"/>
              </a:spcBef>
            </a:pPr>
            <a:r>
              <a:rPr lang="en-US" sz="2200" dirty="0">
                <a:solidFill>
                  <a:schemeClr val="accent3">
                    <a:lumMod val="25000"/>
                  </a:schemeClr>
                </a:solidFill>
                <a:latin typeface="ADLaM Display" panose="020F0502020204030204" pitchFamily="2" charset="0"/>
              </a:rPr>
              <a:t>The larger the flight amount at a launch site, the greater the success rate at a launch site.</a:t>
            </a:r>
          </a:p>
          <a:p>
            <a:pPr>
              <a:lnSpc>
                <a:spcPct val="100000"/>
              </a:lnSpc>
              <a:spcBef>
                <a:spcPts val="1400"/>
              </a:spcBef>
            </a:pPr>
            <a:r>
              <a:rPr lang="en-US" sz="2200" dirty="0">
                <a:latin typeface="ADLaM Display" panose="020F0502020204030204" pitchFamily="2" charset="0"/>
              </a:rPr>
              <a:t>Launch success rate started to increase in 2013 till 2020.</a:t>
            </a:r>
          </a:p>
          <a:p>
            <a:pPr>
              <a:lnSpc>
                <a:spcPct val="100000"/>
              </a:lnSpc>
              <a:spcBef>
                <a:spcPts val="1400"/>
              </a:spcBef>
            </a:pPr>
            <a:r>
              <a:rPr lang="en-US" sz="2200" dirty="0">
                <a:solidFill>
                  <a:schemeClr val="accent3">
                    <a:lumMod val="25000"/>
                  </a:schemeClr>
                </a:solidFill>
                <a:latin typeface="ADLaM Display" panose="020F0502020204030204" pitchFamily="2" charset="0"/>
              </a:rPr>
              <a:t>Orbits </a:t>
            </a:r>
            <a:r>
              <a:rPr lang="en-US" sz="2200" dirty="0">
                <a:latin typeface="ADLaM Display" panose="020F0502020204030204" pitchFamily="2" charset="0"/>
              </a:rPr>
              <a:t>ES-L1, GEO, HEO, SSO, VLEO had the most success rate.</a:t>
            </a: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r>
              <a:rPr lang="en-US" sz="2200" dirty="0">
                <a:solidFill>
                  <a:schemeClr val="accent3">
                    <a:lumMod val="25000"/>
                  </a:schemeClr>
                </a:solidFill>
                <a:latin typeface="ADLaM Display" panose="020F0502020204030204" pitchFamily="2" charset="0"/>
              </a:rPr>
              <a:t>KSC LC-39A had the most successful launches of any sites.</a:t>
            </a:r>
          </a:p>
          <a:p>
            <a:pPr>
              <a:lnSpc>
                <a:spcPct val="100000"/>
              </a:lnSpc>
              <a:spcBef>
                <a:spcPts val="1400"/>
              </a:spcBef>
            </a:pPr>
            <a:r>
              <a:rPr lang="en-US" sz="2200" dirty="0">
                <a:solidFill>
                  <a:schemeClr val="accent3">
                    <a:lumMod val="25000"/>
                  </a:schemeClr>
                </a:solidFill>
                <a:latin typeface="ADLaM Display" panose="020F0502020204030204" pitchFamily="2"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DLaM Display" panose="020F0502020204030204" pitchFamily="2" charset="0"/>
            </a:endParaRPr>
          </a:p>
        </p:txBody>
      </p:sp>
      <p:sp>
        <p:nvSpPr>
          <p:cNvPr id="9" name="Title 1"/>
          <p:cNvSpPr txBox="1"/>
          <p:nvPr/>
        </p:nvSpPr>
        <p:spPr>
          <a:xfrm>
            <a:off x="4062486"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Conclusions</a:t>
            </a:r>
            <a:endParaRPr lang="en-US" dirty="0">
              <a:solidFill>
                <a:srgbClr val="0B49CB"/>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580809"/>
            <a:ext cx="10104817" cy="431199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1400" dirty="0">
                <a:solidFill>
                  <a:srgbClr val="0B49CB"/>
                </a:solidFill>
                <a:latin typeface="ADLaM Display" panose="020F0502020204030204" pitchFamily="2" charset="0"/>
              </a:rPr>
              <a:t>Executive Summary</a:t>
            </a:r>
          </a:p>
          <a:p>
            <a:pPr>
              <a:lnSpc>
                <a:spcPct val="120000"/>
              </a:lnSpc>
              <a:spcBef>
                <a:spcPts val="1400"/>
              </a:spcBef>
            </a:pPr>
            <a:r>
              <a:rPr lang="en-US" sz="1400" dirty="0">
                <a:solidFill>
                  <a:schemeClr val="accent3">
                    <a:lumMod val="25000"/>
                  </a:schemeClr>
                </a:solidFill>
                <a:latin typeface="ADLaM Display" panose="020F0502020204030204" pitchFamily="2" charset="0"/>
              </a:rPr>
              <a:t>Data collection methodology:</a:t>
            </a:r>
          </a:p>
          <a:p>
            <a:pPr lvl="1">
              <a:lnSpc>
                <a:spcPct val="120000"/>
              </a:lnSpc>
              <a:spcBef>
                <a:spcPts val="1400"/>
              </a:spcBef>
            </a:pPr>
            <a:r>
              <a:rPr lang="en-US" sz="1200" dirty="0">
                <a:solidFill>
                  <a:schemeClr val="bg2">
                    <a:lumMod val="50000"/>
                  </a:schemeClr>
                </a:solidFill>
                <a:latin typeface="ADLaM Display" panose="020F0502020204030204" pitchFamily="2" charset="0"/>
              </a:rPr>
              <a:t>Data was collected using SpaceX API and web scraping from Wikipedia. </a:t>
            </a:r>
          </a:p>
          <a:p>
            <a:pPr>
              <a:lnSpc>
                <a:spcPct val="120000"/>
              </a:lnSpc>
              <a:spcBef>
                <a:spcPts val="1400"/>
              </a:spcBef>
            </a:pPr>
            <a:r>
              <a:rPr lang="en-US" sz="1400" dirty="0">
                <a:solidFill>
                  <a:schemeClr val="accent3">
                    <a:lumMod val="25000"/>
                  </a:schemeClr>
                </a:solidFill>
                <a:latin typeface="ADLaM Display" panose="020F0502020204030204" pitchFamily="2" charset="0"/>
              </a:rPr>
              <a:t>Perform data wrangling</a:t>
            </a:r>
          </a:p>
          <a:p>
            <a:pPr lvl="1">
              <a:lnSpc>
                <a:spcPct val="120000"/>
              </a:lnSpc>
              <a:spcBef>
                <a:spcPts val="1400"/>
              </a:spcBef>
            </a:pPr>
            <a:r>
              <a:rPr lang="en-US" sz="1200" dirty="0">
                <a:solidFill>
                  <a:schemeClr val="bg2">
                    <a:lumMod val="50000"/>
                  </a:schemeClr>
                </a:solidFill>
                <a:latin typeface="ADLaM Display" panose="020F0502020204030204" pitchFamily="2" charset="0"/>
              </a:rPr>
              <a:t>One-hot encoding was applied to categorical features</a:t>
            </a:r>
          </a:p>
          <a:p>
            <a:pPr>
              <a:lnSpc>
                <a:spcPct val="120000"/>
              </a:lnSpc>
              <a:spcBef>
                <a:spcPts val="1400"/>
              </a:spcBef>
            </a:pPr>
            <a:r>
              <a:rPr lang="en-US" sz="1400" dirty="0">
                <a:solidFill>
                  <a:schemeClr val="accent3">
                    <a:lumMod val="25000"/>
                  </a:schemeClr>
                </a:solidFill>
                <a:latin typeface="ADLaM Display" panose="020F0502020204030204" pitchFamily="2" charset="0"/>
              </a:rPr>
              <a:t>Perform exploratory data analysis (EDA) using visualization and SQL</a:t>
            </a:r>
          </a:p>
          <a:p>
            <a:pPr>
              <a:lnSpc>
                <a:spcPct val="120000"/>
              </a:lnSpc>
              <a:spcBef>
                <a:spcPts val="1400"/>
              </a:spcBef>
            </a:pPr>
            <a:r>
              <a:rPr lang="en-US" sz="1400" dirty="0">
                <a:solidFill>
                  <a:schemeClr val="accent3">
                    <a:lumMod val="25000"/>
                  </a:schemeClr>
                </a:solidFill>
                <a:latin typeface="ADLaM Display" panose="020F0502020204030204" pitchFamily="2" charset="0"/>
              </a:rPr>
              <a:t>Perform interactive visual analytics using Folium and Plotly Dash</a:t>
            </a:r>
          </a:p>
          <a:p>
            <a:pPr>
              <a:lnSpc>
                <a:spcPct val="120000"/>
              </a:lnSpc>
              <a:spcBef>
                <a:spcPts val="1400"/>
              </a:spcBef>
            </a:pPr>
            <a:r>
              <a:rPr lang="en-US" sz="1400" dirty="0">
                <a:solidFill>
                  <a:schemeClr val="accent3">
                    <a:lumMod val="25000"/>
                  </a:schemeClr>
                </a:solidFill>
                <a:latin typeface="ADLaM Display" panose="020F0502020204030204" pitchFamily="2" charset="0"/>
              </a:rPr>
              <a:t>Perform predictive analysis using classification models</a:t>
            </a:r>
          </a:p>
          <a:p>
            <a:pPr lvl="1">
              <a:lnSpc>
                <a:spcPct val="120000"/>
              </a:lnSpc>
              <a:spcBef>
                <a:spcPts val="1400"/>
              </a:spcBef>
            </a:pPr>
            <a:r>
              <a:rPr lang="en-US" sz="1200" dirty="0">
                <a:solidFill>
                  <a:schemeClr val="bg2">
                    <a:lumMod val="50000"/>
                  </a:schemeClr>
                </a:solidFill>
                <a:latin typeface="ADLaM Display" panose="020F0502020204030204" pitchFamily="2" charset="0"/>
              </a:rPr>
              <a:t>How to build, tune, evaluate classification models</a:t>
            </a:r>
            <a:endParaRPr lang="en-US" sz="200" dirty="0">
              <a:solidFill>
                <a:schemeClr val="accent3">
                  <a:lumMod val="25000"/>
                </a:schemeClr>
              </a:solidFill>
              <a:latin typeface="ADLaM Display" panose="020F0502020204030204" pitchFamily="2" charset="0"/>
            </a:endParaRPr>
          </a:p>
          <a:p>
            <a:pPr>
              <a:lnSpc>
                <a:spcPct val="100000"/>
              </a:lnSpc>
              <a:spcBef>
                <a:spcPts val="1400"/>
              </a:spcBef>
            </a:pPr>
            <a:endParaRPr lang="en-US" sz="200" dirty="0">
              <a:solidFill>
                <a:schemeClr val="accent3">
                  <a:lumMod val="25000"/>
                </a:schemeClr>
              </a:solidFill>
              <a:latin typeface="ADLaM Display" panose="020F0502020204030204" pitchFamily="2" charset="0"/>
            </a:endParaRPr>
          </a:p>
          <a:p>
            <a:pPr>
              <a:lnSpc>
                <a:spcPct val="100000"/>
              </a:lnSpc>
              <a:spcBef>
                <a:spcPts val="1400"/>
              </a:spcBef>
            </a:pPr>
            <a:endParaRPr lang="en-US" sz="200" dirty="0">
              <a:solidFill>
                <a:schemeClr val="accent3">
                  <a:lumMod val="25000"/>
                </a:schemeClr>
              </a:solidFill>
              <a:latin typeface="ADLaM Display" panose="020F0502020204030204" pitchFamily="2" charset="0"/>
            </a:endParaRPr>
          </a:p>
        </p:txBody>
      </p:sp>
      <p:sp>
        <p:nvSpPr>
          <p:cNvPr id="13" name="Title 1"/>
          <p:cNvSpPr txBox="1"/>
          <p:nvPr/>
        </p:nvSpPr>
        <p:spPr>
          <a:xfrm>
            <a:off x="429299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altLang="zh-CN" sz="1900" dirty="0">
                <a:solidFill>
                  <a:schemeClr val="accent3">
                    <a:lumMod val="25000"/>
                  </a:schemeClr>
                </a:solidFill>
                <a:latin typeface="ADLaM Display" panose="020F0502020204030204" pitchFamily="2" charset="0"/>
              </a:rPr>
              <a:t>So, the data was collected like this: I got it from the SpaceX API using a GET request. Then I used the .json() function to decode the response content and the .json_normalize() function to turn it into a Pandas dataframe. After that, I cleaned the data, e.g. deleted missing values or filled in missing values with means or medians. Then I used BeautifulSoup to scrape the web for Falcon 9 launch records on Wikipedia.</a:t>
            </a:r>
            <a:r>
              <a:rPr lang="en-US" sz="1900" dirty="0">
                <a:solidFill>
                  <a:schemeClr val="accent3">
                    <a:lumMod val="25000"/>
                  </a:schemeClr>
                </a:solidFill>
                <a:latin typeface="ADLaM Display" panose="020F0502020204030204" pitchFamily="2" charset="0"/>
              </a:rPr>
              <a:t>. </a:t>
            </a:r>
            <a:endParaRPr lang="en-US" sz="1800" dirty="0">
              <a:solidFill>
                <a:schemeClr val="accent3">
                  <a:lumMod val="25000"/>
                </a:schemeClr>
              </a:solidFill>
              <a:latin typeface="ADLaM Display" panose="020F0502020204030204" pitchFamily="2" charset="0"/>
            </a:endParaRPr>
          </a:p>
          <a:p>
            <a:pPr marL="0" indent="0">
              <a:buNone/>
            </a:pPr>
            <a:endParaRPr lang="en-US" dirty="0"/>
          </a:p>
        </p:txBody>
      </p:sp>
      <p:sp>
        <p:nvSpPr>
          <p:cNvPr id="12" name="Title 1"/>
          <p:cNvSpPr txBox="1"/>
          <p:nvPr/>
        </p:nvSpPr>
        <p:spPr>
          <a:xfrm>
            <a:off x="3996446" y="46181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p:cNvSpPr>
            <a:spLocks noGrp="1"/>
          </p:cNvSpPr>
          <p:nvPr>
            <p:ph type="body" sz="half" idx="4294967295"/>
          </p:nvPr>
        </p:nvSpPr>
        <p:spPr>
          <a:xfrm>
            <a:off x="770332" y="2005183"/>
            <a:ext cx="4640263" cy="200175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DLaM Display" panose="020F0502020204030204" pitchFamily="2" charset="0"/>
              </a:rPr>
              <a:t>We used the get request to the SpaceX API to collect data, clean the requested data and did some basic data wrangling and formatting.</a:t>
            </a: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Data Collection – SpaceX API</a:t>
            </a:r>
          </a:p>
        </p:txBody>
      </p:sp>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Lst>
          </a:blip>
          <a:srcRect l="3566" b="2701"/>
          <a:stretch>
            <a:fillRect/>
          </a:stretch>
        </p:blipFill>
        <p:spPr>
          <a:xfrm>
            <a:off x="6913392" y="1851513"/>
            <a:ext cx="3190387" cy="29976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DLaM Display" panose="020F0502020204030204" pitchFamily="2" charset="0"/>
              </a:rPr>
              <a:t>To </a:t>
            </a:r>
            <a:r>
              <a:rPr lang="en-US" sz="2200" dirty="0" err="1">
                <a:solidFill>
                  <a:schemeClr val="accent3">
                    <a:lumMod val="25000"/>
                  </a:schemeClr>
                </a:solidFill>
                <a:latin typeface="ADLaM Display" panose="020F0502020204030204" pitchFamily="2" charset="0"/>
              </a:rPr>
              <a:t>webscrap</a:t>
            </a:r>
            <a:r>
              <a:rPr lang="en-US" sz="2200" dirty="0">
                <a:solidFill>
                  <a:schemeClr val="accent3">
                    <a:lumMod val="25000"/>
                  </a:schemeClr>
                </a:solidFill>
                <a:latin typeface="ADLaM Display" panose="020F0502020204030204" pitchFamily="2" charset="0"/>
              </a:rPr>
              <a:t> Falcon 9 launch records with BeautifulSoup </a:t>
            </a:r>
          </a:p>
          <a:p>
            <a:pPr>
              <a:lnSpc>
                <a:spcPct val="100000"/>
              </a:lnSpc>
              <a:spcBef>
                <a:spcPts val="1400"/>
              </a:spcBef>
            </a:pPr>
            <a:r>
              <a:rPr lang="en-US" sz="2200" dirty="0">
                <a:solidFill>
                  <a:schemeClr val="accent3">
                    <a:lumMod val="25000"/>
                  </a:schemeClr>
                </a:solidFill>
                <a:latin typeface="ADLaM Display" panose="020F0502020204030204" pitchFamily="2" charset="0"/>
              </a:rPr>
              <a:t>Then converted it into a pandas </a:t>
            </a:r>
            <a:r>
              <a:rPr lang="en-US" sz="2200" dirty="0" err="1">
                <a:solidFill>
                  <a:schemeClr val="accent3">
                    <a:lumMod val="25000"/>
                  </a:schemeClr>
                </a:solidFill>
                <a:latin typeface="ADLaM Display" panose="020F0502020204030204" pitchFamily="2" charset="0"/>
              </a:rPr>
              <a:t>dataframe</a:t>
            </a:r>
            <a:r>
              <a:rPr lang="en-US" sz="2200" dirty="0">
                <a:solidFill>
                  <a:schemeClr val="accent3">
                    <a:lumMod val="25000"/>
                  </a:schemeClr>
                </a:solidFill>
                <a:latin typeface="ADLaM Display" panose="020F0502020204030204" pitchFamily="2" charset="0"/>
              </a:rPr>
              <a: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DLaM Display" panose="020F0502020204030204" pitchFamily="2" charset="0"/>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                             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DLaM Display" panose="020F0502020204030204" pitchFamily="2" charset="0"/>
            </a:endParaRPr>
          </a:p>
          <a:p>
            <a:pPr marL="0" indent="0">
              <a:buFont typeface="Arial" panose="020B0604020202020204" pitchFamily="34" charset="0"/>
              <a:buNone/>
            </a:pPr>
            <a:endParaRPr lang="en-US" sz="2200" dirty="0">
              <a:solidFill>
                <a:srgbClr val="1C7DDB"/>
              </a:solidFill>
              <a:latin typeface="ADLaM Display" panose="020F0502020204030204" pitchFamily="2" charset="0"/>
            </a:endParaRPr>
          </a:p>
          <a:p>
            <a:pPr marL="0" indent="0">
              <a:buFont typeface="Arial" panose="020B0604020202020204" pitchFamily="34" charset="0"/>
              <a:buNone/>
            </a:pPr>
            <a:endParaRPr lang="en-US" sz="2200" dirty="0">
              <a:solidFill>
                <a:srgbClr val="1C7DDB"/>
              </a:solidFill>
              <a:latin typeface="ADLaM Display" panose="020F0502020204030204" pitchFamily="2" charset="0"/>
            </a:endParaRPr>
          </a:p>
          <a:p>
            <a:pPr marL="0" indent="0">
              <a:buFont typeface="Arial" panose="020B0604020202020204" pitchFamily="34" charset="0"/>
              <a:buNone/>
            </a:pPr>
            <a:endParaRPr lang="en-US" sz="2200" dirty="0">
              <a:solidFill>
                <a:srgbClr val="1C7DDB"/>
              </a:solidFill>
              <a:latin typeface="ADLaM Display" panose="020F0502020204030204" pitchFamily="2" charset="0"/>
            </a:endParaRPr>
          </a:p>
        </p:txBody>
      </p:sp>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Lst>
          </a:blip>
          <a:srcRect l="3619"/>
          <a:stretch>
            <a:fillRect/>
          </a:stretch>
        </p:blipFill>
        <p:spPr>
          <a:xfrm>
            <a:off x="6810245" y="2148004"/>
            <a:ext cx="2502198" cy="2664864"/>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datastoreItem>
</file>

<file path=customXml/itemProps2.xml><?xml version="1.0" encoding="utf-8"?>
<ds:datastoreItem xmlns:ds="http://schemas.openxmlformats.org/officeDocument/2006/customXml" ds:itemID="{FD840426-F08D-42AC-9846-A20E4AB85A26}">
  <ds:schemaRefs/>
</ds:datastoreItem>
</file>

<file path=customXml/itemProps3.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0</TotalTime>
  <Words>1567</Words>
  <Application>Microsoft Office PowerPoint</Application>
  <PresentationFormat>Panorámica</PresentationFormat>
  <Paragraphs>173</Paragraphs>
  <Slides>44</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44</vt:i4>
      </vt:variant>
    </vt:vector>
  </HeadingPairs>
  <TitlesOfParts>
    <vt:vector size="50" baseType="lpstr">
      <vt:lpstr>Abadi</vt:lpstr>
      <vt:lpstr>ADLaM Display</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Eduardo Jose Veliz Quintero</cp:lastModifiedBy>
  <cp:revision>247</cp:revision>
  <dcterms:created xsi:type="dcterms:W3CDTF">2021-04-29T18:58:00Z</dcterms:created>
  <dcterms:modified xsi:type="dcterms:W3CDTF">2025-02-23T12:41:56Z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59653BD77F584C788B54F979E1A68F14_12</vt:lpwstr>
  </property>
  <property fmtid="{D5CDD505-2E9C-101B-9397-08002B2CF9AE}" pid="4" name="KSOProductBuildVer">
    <vt:lpwstr>2052-12.1.0.19770</vt:lpwstr>
  </property>
</Properties>
</file>